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D4970C-E918-3DDD-9830-994CA2A77C25}" name="Miguel Baidal Marco" initials="MBM" userId="S::mbm151@mscloud.ua.es::a0d80cdb-c9d8-4fe1-9294-94a7d67c0c0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2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Miguel Baidal Marco</a:t>
            </a:r>
          </a:p>
          <a:p>
            <a:r>
              <a:rPr lang="en-US" dirty="0">
                <a:solidFill>
                  <a:schemeClr val="bg2"/>
                </a:solidFill>
                <a:latin typeface="Abadi" panose="020B0604020104020204" pitchFamily="34" charset="0"/>
                <a:ea typeface="SF Pro" pitchFamily="2" charset="0"/>
                <a:cs typeface="SF Pro" pitchFamily="2" charset="0"/>
              </a:rPr>
              <a:t>07/11/2022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An Exploratory Data Analysis (EDA) is performed on the dataset.</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Then the summaries launches per site, occurrences of each orbit and occurrences of mission outcome per orbit type were calculated.</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Finally, the landing outcome label was created.</a:t>
            </a:r>
          </a:p>
          <a:p>
            <a:pPr marL="0" indent="0">
              <a:buNone/>
            </a:pPr>
            <a:endParaRPr lang="en-US" sz="2200" dirty="0">
              <a:solidFill>
                <a:schemeClr val="accent3">
                  <a:lumMod val="25000"/>
                </a:schemeClr>
              </a:solidFill>
              <a:latin typeface="Abadi" panose="020B0604020104020204" pitchFamily="34" charset="0"/>
            </a:endParaRPr>
          </a:p>
          <a:p>
            <a:r>
              <a:rPr lang="en-US" sz="1200" dirty="0"/>
              <a:t>https://github.com/Wasousky/IBM_Curso/blob/main/Data%20Wrangling.ipynb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To explore data, scatterplots and </a:t>
            </a:r>
            <a:r>
              <a:rPr lang="en-US" sz="2200" dirty="0" err="1">
                <a:solidFill>
                  <a:schemeClr val="accent3">
                    <a:lumMod val="25000"/>
                  </a:schemeClr>
                </a:solidFill>
                <a:latin typeface="Abadi"/>
              </a:rPr>
              <a:t>barplots</a:t>
            </a:r>
            <a:r>
              <a:rPr lang="en-US" sz="2200" dirty="0">
                <a:solidFill>
                  <a:schemeClr val="accent3">
                    <a:lumMod val="25000"/>
                  </a:schemeClr>
                </a:solidFill>
                <a:latin typeface="Abadi"/>
              </a:rPr>
              <a:t> were used to visualize the relationship between pair of features:</a:t>
            </a:r>
          </a:p>
          <a:p>
            <a:pPr>
              <a:lnSpc>
                <a:spcPct val="100000"/>
              </a:lnSpc>
              <a:spcBef>
                <a:spcPts val="1400"/>
              </a:spcBef>
            </a:pPr>
            <a:r>
              <a:rPr lang="en-US" sz="2200" dirty="0">
                <a:solidFill>
                  <a:schemeClr val="accent3">
                    <a:lumMod val="25000"/>
                  </a:schemeClr>
                </a:solidFill>
                <a:latin typeface="Abadi"/>
              </a:rPr>
              <a:t>Payload Mass X Flight Number</a:t>
            </a:r>
          </a:p>
          <a:p>
            <a:pPr>
              <a:lnSpc>
                <a:spcPct val="100000"/>
              </a:lnSpc>
              <a:spcBef>
                <a:spcPts val="1400"/>
              </a:spcBef>
            </a:pPr>
            <a:r>
              <a:rPr lang="en-US" sz="2200" dirty="0">
                <a:solidFill>
                  <a:schemeClr val="accent3">
                    <a:lumMod val="25000"/>
                  </a:schemeClr>
                </a:solidFill>
                <a:latin typeface="Abadi"/>
              </a:rPr>
              <a:t>Launch Site X Flight Number</a:t>
            </a:r>
          </a:p>
          <a:p>
            <a:pPr>
              <a:lnSpc>
                <a:spcPct val="100000"/>
              </a:lnSpc>
              <a:spcBef>
                <a:spcPts val="1400"/>
              </a:spcBef>
            </a:pPr>
            <a:r>
              <a:rPr lang="en-US" sz="2200" dirty="0">
                <a:solidFill>
                  <a:schemeClr val="accent3">
                    <a:lumMod val="25000"/>
                  </a:schemeClr>
                </a:solidFill>
                <a:latin typeface="Abadi"/>
              </a:rPr>
              <a:t>Launch Site X Payload Mass</a:t>
            </a:r>
          </a:p>
          <a:p>
            <a:pPr>
              <a:lnSpc>
                <a:spcPct val="100000"/>
              </a:lnSpc>
              <a:spcBef>
                <a:spcPts val="1400"/>
              </a:spcBef>
            </a:pPr>
            <a:r>
              <a:rPr lang="en-US" sz="2200" dirty="0">
                <a:solidFill>
                  <a:schemeClr val="accent3">
                    <a:lumMod val="25000"/>
                  </a:schemeClr>
                </a:solidFill>
                <a:latin typeface="Abadi"/>
              </a:rPr>
              <a:t>Orbit and Flight Number</a:t>
            </a:r>
          </a:p>
          <a:p>
            <a:pPr>
              <a:lnSpc>
                <a:spcPct val="100000"/>
              </a:lnSpc>
              <a:spcBef>
                <a:spcPts val="1400"/>
              </a:spcBef>
            </a:pPr>
            <a:r>
              <a:rPr lang="en-US" sz="2200" dirty="0">
                <a:solidFill>
                  <a:schemeClr val="accent3">
                    <a:lumMod val="25000"/>
                  </a:schemeClr>
                </a:solidFill>
                <a:latin typeface="Abadi"/>
              </a:rPr>
              <a:t>Payload and Orbit</a:t>
            </a:r>
          </a:p>
          <a:p>
            <a:pPr marL="0" indent="0">
              <a:lnSpc>
                <a:spcPct val="100000"/>
              </a:lnSpc>
              <a:spcBef>
                <a:spcPts val="1400"/>
              </a:spcBef>
              <a:buNone/>
            </a:pPr>
            <a:endParaRPr lang="en-US" sz="2200" dirty="0">
              <a:solidFill>
                <a:schemeClr val="accent3">
                  <a:lumMod val="25000"/>
                </a:schemeClr>
              </a:solidFill>
              <a:latin typeface="Abadi"/>
            </a:endParaRPr>
          </a:p>
          <a:p>
            <a:r>
              <a:rPr lang="en-US" sz="1200" dirty="0"/>
              <a:t>https://github.com/Wasousky/IBM_Curso/blob/main/EDA%20Data%20Visualization.ipynb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1" cy="4351338"/>
          </a:xfrm>
          <a:prstGeom prst="rect">
            <a:avLst/>
          </a:prstGeom>
        </p:spPr>
        <p:txBody>
          <a:bodyPr lIns="91440" tIns="45720" rIns="91440" bIns="45720" anchor="t"/>
          <a:lstStyle/>
          <a:p>
            <a:pPr marL="0" indent="0">
              <a:buNone/>
            </a:pPr>
            <a:r>
              <a:rPr lang="en-US" sz="1800" dirty="0"/>
              <a:t>The following SQL queries were performed:</a:t>
            </a:r>
          </a:p>
          <a:p>
            <a:pPr marL="0" indent="0">
              <a:buNone/>
            </a:pPr>
            <a:r>
              <a:rPr lang="en-US" sz="1800" dirty="0"/>
              <a:t>• Names of the unique launch sites in the space mission;</a:t>
            </a:r>
          </a:p>
          <a:p>
            <a:pPr marL="0" indent="0">
              <a:buNone/>
            </a:pPr>
            <a:r>
              <a:rPr lang="en-US" sz="1800" dirty="0"/>
              <a:t>• Top 5 launch sites whose name begin with the string 'CCA’;</a:t>
            </a:r>
          </a:p>
          <a:p>
            <a:pPr marL="0" indent="0">
              <a:buNone/>
            </a:pPr>
            <a:r>
              <a:rPr lang="en-US" sz="1800" dirty="0"/>
              <a:t>• Total payload mass carried by boosters launched by NASA (CRS);</a:t>
            </a:r>
          </a:p>
          <a:p>
            <a:pPr marL="0" indent="0">
              <a:buNone/>
            </a:pPr>
            <a:r>
              <a:rPr lang="en-US" sz="1800" dirty="0"/>
              <a:t>• Average payload mass carried by booster version F9 v1.1;</a:t>
            </a:r>
          </a:p>
          <a:p>
            <a:pPr marL="0" indent="0">
              <a:buNone/>
            </a:pPr>
            <a:r>
              <a:rPr lang="en-US" sz="1800" dirty="0"/>
              <a:t>• Date when the first successful landing outcome in ground pad was achieved;</a:t>
            </a:r>
          </a:p>
          <a:p>
            <a:pPr marL="0" indent="0">
              <a:buNone/>
            </a:pPr>
            <a:r>
              <a:rPr lang="en-US" sz="1800" dirty="0"/>
              <a:t>• Names of the boosters which have success in drone ship and have payload mass between 4000 and 6000 kg;</a:t>
            </a:r>
          </a:p>
          <a:p>
            <a:pPr marL="0" indent="0">
              <a:buNone/>
            </a:pPr>
            <a:r>
              <a:rPr lang="en-US" sz="1800" dirty="0"/>
              <a:t>• Total number of successful and failure mission outcomes;</a:t>
            </a:r>
          </a:p>
          <a:p>
            <a:pPr marL="0" indent="0">
              <a:buNone/>
            </a:pPr>
            <a:r>
              <a:rPr lang="en-US" sz="1800" dirty="0"/>
              <a:t>• Names of the booster versions which have carried the maximum payload mass;</a:t>
            </a:r>
          </a:p>
          <a:p>
            <a:pPr marL="0" indent="0">
              <a:buNone/>
            </a:pPr>
            <a:r>
              <a:rPr lang="en-US" sz="1800" dirty="0"/>
              <a:t>• Failed landing outcomes in drone ship, their booster versions, and launch site names for in year 2015;</a:t>
            </a:r>
          </a:p>
          <a:p>
            <a:endParaRPr lang="en-US" sz="1200" dirty="0"/>
          </a:p>
          <a:p>
            <a:r>
              <a:rPr lang="en-US" sz="1200" dirty="0"/>
              <a:t>https://github.com/Wasousky/IBM_Curso/blob/main/EDA.ipynb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6973" y="1674235"/>
            <a:ext cx="11359056"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Markers, circles, lines and marker clusters were used with Folium Maps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Markers indicate points like launch sites;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Circles indicate highlighted areas around specific coordinates, like NASA Johnson Space Center;</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Marker clusters indicates groups of events in each coordinate, like launches in a launch site;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Lines are used to indicate distances between two coordinates.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US" sz="1400" dirty="0"/>
              <a:t>https://github.com/Wasousky/IBM_Curso/blob/main/Interactive%20Visual%20Analytics%20with%20Folium%20lab.ipynb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just">
              <a:buNone/>
            </a:pPr>
            <a:r>
              <a:rPr lang="en-US" dirty="0"/>
              <a:t>The following graphs and plots were used to visualize data:</a:t>
            </a:r>
          </a:p>
          <a:p>
            <a:pPr marL="0" indent="0" algn="just">
              <a:buNone/>
            </a:pPr>
            <a:r>
              <a:rPr lang="en-US" dirty="0"/>
              <a:t>• Percentage of launches by site</a:t>
            </a:r>
          </a:p>
          <a:p>
            <a:pPr marL="0" indent="0" algn="just">
              <a:buNone/>
            </a:pPr>
            <a:r>
              <a:rPr lang="en-US" dirty="0"/>
              <a:t>• Payload range</a:t>
            </a:r>
          </a:p>
          <a:p>
            <a:pPr marL="0" indent="0" algn="just">
              <a:buNone/>
            </a:pPr>
            <a:endParaRPr lang="en-US" dirty="0"/>
          </a:p>
          <a:p>
            <a:pPr marL="0" indent="0" algn="just">
              <a:buNone/>
            </a:pPr>
            <a:r>
              <a:rPr lang="en-US" dirty="0"/>
              <a:t>This combination allowed to quickly analyze the relation between payloads and launch sites, helping to identify where is best place to launch according to payloads. </a:t>
            </a:r>
          </a:p>
          <a:p>
            <a:pPr marL="0" indent="0" algn="just">
              <a:buNone/>
            </a:pPr>
            <a:endParaRPr lang="en-US" dirty="0"/>
          </a:p>
          <a:p>
            <a:pPr marL="0" indent="0" algn="just">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US" dirty="0"/>
              <a:t>Four classification models were compared:</a:t>
            </a:r>
          </a:p>
          <a:p>
            <a:r>
              <a:rPr lang="en-US" dirty="0"/>
              <a:t>logistic regression</a:t>
            </a:r>
          </a:p>
          <a:p>
            <a:r>
              <a:rPr lang="en-US" dirty="0"/>
              <a:t>support vector machine</a:t>
            </a:r>
          </a:p>
          <a:p>
            <a:r>
              <a:rPr lang="en-US" dirty="0"/>
              <a:t>decision tree</a:t>
            </a:r>
          </a:p>
          <a:p>
            <a:r>
              <a:rPr lang="en-US" dirty="0"/>
              <a:t>k nearest neighbors</a:t>
            </a:r>
          </a:p>
          <a:p>
            <a:endParaRPr lang="en-US" dirty="0"/>
          </a:p>
          <a:p>
            <a:r>
              <a:rPr lang="en-US" sz="1600" dirty="0"/>
              <a:t>https://github.com/Wasousky/IBM_Curso/blob/main/Machine%20Learning%20Prediction.ipynb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34F26242-5761-1DA4-58F5-B51D236FC74B}"/>
              </a:ext>
            </a:extLst>
          </p:cNvPr>
          <p:cNvPicPr>
            <a:picLocks noChangeAspect="1"/>
          </p:cNvPicPr>
          <p:nvPr/>
        </p:nvPicPr>
        <p:blipFill>
          <a:blip r:embed="rId3"/>
          <a:stretch>
            <a:fillRect/>
          </a:stretch>
        </p:blipFill>
        <p:spPr>
          <a:xfrm>
            <a:off x="5281310" y="2877849"/>
            <a:ext cx="5705475" cy="104775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CuadroTexto 2">
            <a:extLst>
              <a:ext uri="{FF2B5EF4-FFF2-40B4-BE49-F238E27FC236}">
                <a16:creationId xmlns:a16="http://schemas.microsoft.com/office/drawing/2014/main" id="{A7DF8013-8C6F-E6F7-CBC1-BC0EE05DE02F}"/>
              </a:ext>
            </a:extLst>
          </p:cNvPr>
          <p:cNvSpPr txBox="1"/>
          <p:nvPr/>
        </p:nvSpPr>
        <p:spPr>
          <a:xfrm>
            <a:off x="770011" y="1582341"/>
            <a:ext cx="10580864" cy="5016758"/>
          </a:xfrm>
          <a:prstGeom prst="rect">
            <a:avLst/>
          </a:prstGeom>
          <a:noFill/>
        </p:spPr>
        <p:txBody>
          <a:bodyPr wrap="square">
            <a:spAutoFit/>
          </a:bodyPr>
          <a:lstStyle/>
          <a:p>
            <a:r>
              <a:rPr lang="en-US" sz="2000" dirty="0"/>
              <a:t>Exploratory data analysis results:</a:t>
            </a:r>
          </a:p>
          <a:p>
            <a:r>
              <a:rPr lang="en-US" sz="2000" dirty="0"/>
              <a:t>• Space X uses 4 different launch sites</a:t>
            </a:r>
          </a:p>
          <a:p>
            <a:r>
              <a:rPr lang="en-US" sz="2000" dirty="0"/>
              <a:t>• The first launches were done to Space X itself and NASA</a:t>
            </a:r>
          </a:p>
          <a:p>
            <a:r>
              <a:rPr lang="en-US" sz="2000" dirty="0"/>
              <a:t>• The average payload of F9 v1.1 booster is 2,928 kg</a:t>
            </a:r>
          </a:p>
          <a:p>
            <a:r>
              <a:rPr lang="en-US" sz="2000" dirty="0"/>
              <a:t>• The first success landing outcome happened in 2015 fiver year after the first launch</a:t>
            </a:r>
          </a:p>
          <a:p>
            <a:r>
              <a:rPr lang="en-US" sz="2000" dirty="0"/>
              <a:t>• Many Falcon 9 booster versions were successful at landing in drone ships having payload above the average</a:t>
            </a:r>
          </a:p>
          <a:p>
            <a:r>
              <a:rPr lang="en-US" sz="2000" dirty="0"/>
              <a:t>• Almost 100% of mission outcomes were successful</a:t>
            </a:r>
          </a:p>
          <a:p>
            <a:r>
              <a:rPr lang="en-US" sz="2000" dirty="0"/>
              <a:t>• Two booster versions failed at landing in drone ships in 2015: F9 v1.1 B1012 and F9 v1.1 B1015</a:t>
            </a:r>
          </a:p>
          <a:p>
            <a:r>
              <a:rPr lang="en-US" sz="2000" dirty="0"/>
              <a:t>• The number of landing outcomes became as better as years passed</a:t>
            </a:r>
          </a:p>
          <a:p>
            <a:endParaRPr lang="en-US" sz="2000" dirty="0"/>
          </a:p>
          <a:p>
            <a:endParaRPr lang="en-US" sz="2000" dirty="0"/>
          </a:p>
          <a:p>
            <a:r>
              <a:rPr lang="en-US" sz="2000" dirty="0"/>
              <a:t>Using interactive analytics was possible to identify that launch sites use to be in</a:t>
            </a:r>
          </a:p>
          <a:p>
            <a:r>
              <a:rPr lang="en-US" sz="2000" dirty="0"/>
              <a:t>safety places, near sea, for example and have a good logistic infrastructure around.</a:t>
            </a:r>
          </a:p>
          <a:p>
            <a:endParaRPr lang="en-US" sz="2000" dirty="0"/>
          </a:p>
          <a:p>
            <a:r>
              <a:rPr lang="en-US" sz="2000" dirty="0"/>
              <a:t>Most launches happens at east cost launch sites.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4119779"/>
            <a:ext cx="104206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According to the plot above, it’s possible to verify that the best launch site nowadays is CCAF5 SLC 40, where most of recent launches were 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In second place VAFB SLC 4E and third place KSC LC 39A;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It’s also possible to see that the general success rate improved over time.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FFADD211-C295-6C41-214C-1754997F78DD}"/>
              </a:ext>
            </a:extLst>
          </p:cNvPr>
          <p:cNvPicPr>
            <a:picLocks noChangeAspect="1"/>
          </p:cNvPicPr>
          <p:nvPr/>
        </p:nvPicPr>
        <p:blipFill>
          <a:blip r:embed="rId3"/>
          <a:stretch>
            <a:fillRect/>
          </a:stretch>
        </p:blipFill>
        <p:spPr>
          <a:xfrm>
            <a:off x="885681" y="1536757"/>
            <a:ext cx="10307296" cy="240292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05270"/>
            <a:ext cx="10687961" cy="147607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Payloads over 9,000kg (about the weight of a school bus) have excellent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C85CE087-031F-3A90-0896-42AC19435B44}"/>
              </a:ext>
            </a:extLst>
          </p:cNvPr>
          <p:cNvPicPr>
            <a:picLocks noChangeAspect="1"/>
          </p:cNvPicPr>
          <p:nvPr/>
        </p:nvPicPr>
        <p:blipFill>
          <a:blip r:embed="rId3"/>
          <a:stretch>
            <a:fillRect/>
          </a:stretch>
        </p:blipFill>
        <p:spPr>
          <a:xfrm>
            <a:off x="947572" y="1560786"/>
            <a:ext cx="10296855" cy="237139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60924" y="1686911"/>
            <a:ext cx="4432610" cy="4740300"/>
          </a:xfrm>
          <a:prstGeom prst="rect">
            <a:avLst/>
          </a:prstGeom>
        </p:spPr>
        <p:txBody>
          <a:bodyPr>
            <a:normAutofit fontScale="92500" lnSpcReduction="20000"/>
          </a:bodyPr>
          <a:lstStyle/>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The biggest success rates happens to orbits:</a:t>
            </a:r>
          </a:p>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 ES-L1</a:t>
            </a:r>
          </a:p>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 GEO</a:t>
            </a:r>
          </a:p>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 HEO</a:t>
            </a:r>
          </a:p>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 SSO</a:t>
            </a:r>
          </a:p>
          <a:p>
            <a:pPr marL="0" indent="0">
              <a:lnSpc>
                <a:spcPct val="100000"/>
              </a:lnSpc>
              <a:spcBef>
                <a:spcPts val="1400"/>
              </a:spcBef>
              <a:buNone/>
            </a:pPr>
            <a:endParaRPr lang="en-US" sz="2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Followed by:</a:t>
            </a:r>
          </a:p>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 VLEO (above 80%); and</a:t>
            </a:r>
          </a:p>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 LFO (above 70%).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3C98C059-A6FD-BFA7-A484-7BB15846DB4B}"/>
              </a:ext>
            </a:extLst>
          </p:cNvPr>
          <p:cNvPicPr>
            <a:picLocks noChangeAspect="1"/>
          </p:cNvPicPr>
          <p:nvPr/>
        </p:nvPicPr>
        <p:blipFill>
          <a:blip r:embed="rId3"/>
          <a:stretch>
            <a:fillRect/>
          </a:stretch>
        </p:blipFill>
        <p:spPr>
          <a:xfrm>
            <a:off x="6027811" y="1899121"/>
            <a:ext cx="4339335" cy="331502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74962" y="4840014"/>
            <a:ext cx="10515599" cy="201798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Apparently, success rate improved over time to all orbits.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VLEO orbit seems a new business opportunity, due to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EE2CA95C-95B3-A2DA-62DD-8B0E2DE23CD5}"/>
              </a:ext>
            </a:extLst>
          </p:cNvPr>
          <p:cNvPicPr>
            <a:picLocks noChangeAspect="1"/>
          </p:cNvPicPr>
          <p:nvPr/>
        </p:nvPicPr>
        <p:blipFill>
          <a:blip r:embed="rId3"/>
          <a:stretch>
            <a:fillRect/>
          </a:stretch>
        </p:blipFill>
        <p:spPr>
          <a:xfrm>
            <a:off x="1010489" y="1876096"/>
            <a:ext cx="10480072" cy="241245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40924"/>
            <a:ext cx="10515600" cy="207842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Apparently, there is no relation between payload and success rate to orbit GTO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ISS orbit has the widest range of payload and a good rate of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F025A81B-6C25-5D49-994E-30EE9D0272B3}"/>
              </a:ext>
            </a:extLst>
          </p:cNvPr>
          <p:cNvPicPr>
            <a:picLocks noChangeAspect="1"/>
          </p:cNvPicPr>
          <p:nvPr/>
        </p:nvPicPr>
        <p:blipFill>
          <a:blip r:embed="rId3"/>
          <a:stretch>
            <a:fillRect/>
          </a:stretch>
        </p:blipFill>
        <p:spPr>
          <a:xfrm>
            <a:off x="770011" y="1684592"/>
            <a:ext cx="10515600" cy="23755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858033"/>
            <a:ext cx="532598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Success rate started increasing in 2013 and kept until 2020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seems that the first three years were a period of adjusts and improvement of technology.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9DD04BD9-C473-E8A8-3374-F11EF4122612}"/>
              </a:ext>
            </a:extLst>
          </p:cNvPr>
          <p:cNvPicPr>
            <a:picLocks noChangeAspect="1"/>
          </p:cNvPicPr>
          <p:nvPr/>
        </p:nvPicPr>
        <p:blipFill>
          <a:blip r:embed="rId3"/>
          <a:stretch>
            <a:fillRect/>
          </a:stretch>
        </p:blipFill>
        <p:spPr>
          <a:xfrm>
            <a:off x="6815137" y="2280580"/>
            <a:ext cx="4110366" cy="291077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According to data, there are four launch sites, obtained by selecting unique occurrences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BDF20295-DEC6-185E-1230-542A5B680D34}"/>
              </a:ext>
            </a:extLst>
          </p:cNvPr>
          <p:cNvPicPr>
            <a:picLocks noChangeAspect="1"/>
          </p:cNvPicPr>
          <p:nvPr/>
        </p:nvPicPr>
        <p:blipFill>
          <a:blip r:embed="rId3"/>
          <a:stretch>
            <a:fillRect/>
          </a:stretch>
        </p:blipFill>
        <p:spPr>
          <a:xfrm>
            <a:off x="4891501" y="2814637"/>
            <a:ext cx="2408997" cy="237221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73660EDA-51B0-2590-2471-3BFA8895F3AE}"/>
              </a:ext>
            </a:extLst>
          </p:cNvPr>
          <p:cNvPicPr>
            <a:picLocks noChangeAspect="1"/>
          </p:cNvPicPr>
          <p:nvPr/>
        </p:nvPicPr>
        <p:blipFill>
          <a:blip r:embed="rId3"/>
          <a:stretch>
            <a:fillRect/>
          </a:stretch>
        </p:blipFill>
        <p:spPr>
          <a:xfrm>
            <a:off x="558489" y="2505075"/>
            <a:ext cx="11075022" cy="32702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2112" y="4319751"/>
            <a:ext cx="9745589" cy="28504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carried by boosters from NASA calculated above, by summing all payloads whose codes contain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ECFD57CD-D15B-0D22-4768-957E72C12C38}"/>
              </a:ext>
            </a:extLst>
          </p:cNvPr>
          <p:cNvPicPr>
            <a:picLocks noChangeAspect="1"/>
          </p:cNvPicPr>
          <p:nvPr/>
        </p:nvPicPr>
        <p:blipFill>
          <a:blip r:embed="rId3"/>
          <a:stretch>
            <a:fillRect/>
          </a:stretch>
        </p:blipFill>
        <p:spPr>
          <a:xfrm>
            <a:off x="4250121" y="2538249"/>
            <a:ext cx="3009572" cy="141626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3925613"/>
            <a:ext cx="9745589" cy="225134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 by Filtering data by the booster version above and calculating the average payload mass we obtained the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D1885FD1-977C-DDF7-4DB8-2020CD9DBCFF}"/>
              </a:ext>
            </a:extLst>
          </p:cNvPr>
          <p:cNvPicPr>
            <a:picLocks noChangeAspect="1"/>
          </p:cNvPicPr>
          <p:nvPr/>
        </p:nvPicPr>
        <p:blipFill>
          <a:blip r:embed="rId3"/>
          <a:stretch>
            <a:fillRect/>
          </a:stretch>
        </p:blipFill>
        <p:spPr>
          <a:xfrm>
            <a:off x="4600027" y="2219490"/>
            <a:ext cx="2991946" cy="120951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The first successful landing outcome on ground pad by filtering data by successful landing outcome on ground pad and getting the minimum value for date it’s possible to identify the first occurrence, that happened on 12/22/2015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B098443F-59CE-CC72-2DF4-EA4504ADBE19}"/>
              </a:ext>
            </a:extLst>
          </p:cNvPr>
          <p:cNvPicPr>
            <a:picLocks noChangeAspect="1"/>
          </p:cNvPicPr>
          <p:nvPr/>
        </p:nvPicPr>
        <p:blipFill>
          <a:blip r:embed="rId3"/>
          <a:stretch>
            <a:fillRect/>
          </a:stretch>
        </p:blipFill>
        <p:spPr>
          <a:xfrm>
            <a:off x="4492844" y="3541822"/>
            <a:ext cx="2848632" cy="142431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70691"/>
            <a:ext cx="9745589" cy="4206272"/>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Boosters which have successfully landed on drone ship and had payload mass greater than 4000 but less than 6000 selecting distinct booster versions according to the filters above, these 4 are the result.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7A5F4D11-C8A8-A09A-3D75-2D0CD7C449FD}"/>
              </a:ext>
            </a:extLst>
          </p:cNvPr>
          <p:cNvPicPr>
            <a:picLocks noChangeAspect="1"/>
          </p:cNvPicPr>
          <p:nvPr/>
        </p:nvPicPr>
        <p:blipFill>
          <a:blip r:embed="rId3"/>
          <a:stretch>
            <a:fillRect/>
          </a:stretch>
        </p:blipFill>
        <p:spPr>
          <a:xfrm>
            <a:off x="4431878" y="3277610"/>
            <a:ext cx="3191865" cy="274796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873145"/>
            <a:ext cx="10515599" cy="417302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To analyze data were used these methodologies:</a:t>
            </a:r>
          </a:p>
          <a:p>
            <a:pPr lvl="1" algn="just">
              <a:lnSpc>
                <a:spcPct val="100000"/>
              </a:lnSpc>
              <a:spcBef>
                <a:spcPts val="1400"/>
              </a:spcBef>
            </a:pPr>
            <a:r>
              <a:rPr lang="en-US" sz="2000" dirty="0">
                <a:solidFill>
                  <a:schemeClr val="accent3">
                    <a:lumMod val="25000"/>
                  </a:schemeClr>
                </a:solidFill>
                <a:latin typeface="Abadi" panose="020B0604020104020204" pitchFamily="34" charset="0"/>
              </a:rPr>
              <a:t>Web scraping and the SpaceX API</a:t>
            </a:r>
          </a:p>
          <a:p>
            <a:pPr lvl="1" algn="just">
              <a:lnSpc>
                <a:spcPct val="100000"/>
              </a:lnSpc>
              <a:spcBef>
                <a:spcPts val="1400"/>
              </a:spcBef>
            </a:pPr>
            <a:r>
              <a:rPr lang="en-US" sz="2000" dirty="0">
                <a:solidFill>
                  <a:schemeClr val="accent3">
                    <a:lumMod val="25000"/>
                  </a:schemeClr>
                </a:solidFill>
                <a:latin typeface="Abadi" panose="020B0604020104020204" pitchFamily="34" charset="0"/>
              </a:rPr>
              <a:t>Exploratory Data Analysis (EDA)</a:t>
            </a:r>
          </a:p>
          <a:p>
            <a:pPr lvl="1" algn="just">
              <a:lnSpc>
                <a:spcPct val="100000"/>
              </a:lnSpc>
              <a:spcBef>
                <a:spcPts val="1400"/>
              </a:spcBef>
            </a:pPr>
            <a:r>
              <a:rPr lang="en-US" sz="2000" dirty="0">
                <a:solidFill>
                  <a:schemeClr val="accent3">
                    <a:lumMod val="25000"/>
                  </a:schemeClr>
                </a:solidFill>
                <a:latin typeface="Abadi" panose="020B0604020104020204" pitchFamily="34" charset="0"/>
              </a:rPr>
              <a:t>Machine Learning</a:t>
            </a: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As results:</a:t>
            </a:r>
          </a:p>
          <a:p>
            <a:pPr lvl="1" algn="just">
              <a:lnSpc>
                <a:spcPct val="100000"/>
              </a:lnSpc>
              <a:spcBef>
                <a:spcPts val="1400"/>
              </a:spcBef>
            </a:pPr>
            <a:r>
              <a:rPr lang="en-US" sz="2000" dirty="0">
                <a:solidFill>
                  <a:schemeClr val="accent3">
                    <a:lumMod val="25000"/>
                  </a:schemeClr>
                </a:solidFill>
                <a:latin typeface="Abadi" panose="020B0604020104020204" pitchFamily="34" charset="0"/>
              </a:rPr>
              <a:t>EDA identifies which the best features to predict the level of success in launchings</a:t>
            </a:r>
          </a:p>
          <a:p>
            <a:pPr lvl="1" algn="just">
              <a:lnSpc>
                <a:spcPct val="100000"/>
              </a:lnSpc>
              <a:spcBef>
                <a:spcPts val="1400"/>
              </a:spcBef>
            </a:pPr>
            <a:r>
              <a:rPr lang="en-US" sz="2000" dirty="0">
                <a:solidFill>
                  <a:schemeClr val="accent3">
                    <a:lumMod val="25000"/>
                  </a:schemeClr>
                </a:solidFill>
                <a:latin typeface="Abadi" panose="020B0604020104020204" pitchFamily="34" charset="0"/>
              </a:rPr>
              <a:t>Machine Learning got the best model to predict which characteristics were the most important using the available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051738"/>
            <a:ext cx="9745589" cy="2156756"/>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Number of successful and failure mission outcomes grouping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ACED0DD2-8A93-3FDB-D630-858C4FA66ADF}"/>
              </a:ext>
            </a:extLst>
          </p:cNvPr>
          <p:cNvPicPr>
            <a:picLocks noChangeAspect="1"/>
          </p:cNvPicPr>
          <p:nvPr/>
        </p:nvPicPr>
        <p:blipFill>
          <a:blip r:embed="rId3"/>
          <a:stretch>
            <a:fillRect/>
          </a:stretch>
        </p:blipFill>
        <p:spPr>
          <a:xfrm>
            <a:off x="3162249" y="1961082"/>
            <a:ext cx="5731122" cy="16903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825625"/>
            <a:ext cx="9745589" cy="435133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Boosters which have carried the maximum payload mass.</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These are the boosters which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BE26E27C-ED43-38B2-2BD0-8A59858BEA00}"/>
              </a:ext>
            </a:extLst>
          </p:cNvPr>
          <p:cNvPicPr>
            <a:picLocks noChangeAspect="1"/>
          </p:cNvPicPr>
          <p:nvPr/>
        </p:nvPicPr>
        <p:blipFill>
          <a:blip r:embed="rId3"/>
          <a:stretch>
            <a:fillRect/>
          </a:stretch>
        </p:blipFill>
        <p:spPr>
          <a:xfrm>
            <a:off x="3476608" y="3429000"/>
            <a:ext cx="5246539" cy="297590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875054"/>
            <a:ext cx="9745589" cy="4351338"/>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The only two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09F1834E-246F-D12C-DDC0-CC8465D4B39A}"/>
              </a:ext>
            </a:extLst>
          </p:cNvPr>
          <p:cNvPicPr>
            <a:picLocks noChangeAspect="1"/>
          </p:cNvPicPr>
          <p:nvPr/>
        </p:nvPicPr>
        <p:blipFill>
          <a:blip r:embed="rId3"/>
          <a:stretch>
            <a:fillRect/>
          </a:stretch>
        </p:blipFill>
        <p:spPr>
          <a:xfrm>
            <a:off x="3777683" y="3137308"/>
            <a:ext cx="4636633" cy="155790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rank of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D9E4253A-D6F8-8AEC-63EC-0D08BFD13B03}"/>
              </a:ext>
            </a:extLst>
          </p:cNvPr>
          <p:cNvPicPr>
            <a:picLocks noChangeAspect="1"/>
          </p:cNvPicPr>
          <p:nvPr/>
        </p:nvPicPr>
        <p:blipFill>
          <a:blip r:embed="rId3"/>
          <a:stretch>
            <a:fillRect/>
          </a:stretch>
        </p:blipFill>
        <p:spPr>
          <a:xfrm>
            <a:off x="3557015" y="3247695"/>
            <a:ext cx="5077969" cy="29786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1655294"/>
            <a:ext cx="9745589" cy="4351338"/>
          </a:xfrm>
          <a:prstGeom prst="rect">
            <a:avLst/>
          </a:prstGeom>
        </p:spPr>
        <p:txBody>
          <a:bodyPr lIns="91440" tIns="45720" rIns="91440" bIns="45720" anchor="t">
            <a:normAutofit/>
          </a:bodyPr>
          <a:lstStyle/>
          <a:p>
            <a:pPr marL="0" indent="0">
              <a:buNone/>
            </a:pPr>
            <a:r>
              <a:rPr lang="en-US" dirty="0"/>
              <a:t>Launch sites are near sea, probably by safety, but not too far from roads and railroads.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Imagen 5">
            <a:extLst>
              <a:ext uri="{FF2B5EF4-FFF2-40B4-BE49-F238E27FC236}">
                <a16:creationId xmlns:a16="http://schemas.microsoft.com/office/drawing/2014/main" id="{A6BFA32C-D7BF-0B1E-3DD1-8DAC384C4C7C}"/>
              </a:ext>
            </a:extLst>
          </p:cNvPr>
          <p:cNvPicPr>
            <a:picLocks noChangeAspect="1"/>
          </p:cNvPicPr>
          <p:nvPr/>
        </p:nvPicPr>
        <p:blipFill>
          <a:blip r:embed="rId3"/>
          <a:stretch>
            <a:fillRect/>
          </a:stretch>
        </p:blipFill>
        <p:spPr>
          <a:xfrm>
            <a:off x="3354291" y="2711310"/>
            <a:ext cx="5483416" cy="329532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Example of KSC LC-39A launch site launch outcomes.</a:t>
            </a:r>
          </a:p>
          <a:p>
            <a:pPr>
              <a:lnSpc>
                <a:spcPct val="100000"/>
              </a:lnSpc>
              <a:spcBef>
                <a:spcPts val="1400"/>
              </a:spcBef>
            </a:pPr>
            <a:r>
              <a:rPr lang="en-US" dirty="0">
                <a:solidFill>
                  <a:schemeClr val="accent3">
                    <a:lumMod val="25000"/>
                  </a:schemeClr>
                </a:solidFill>
              </a:rPr>
              <a:t>Green markers indicate successful and red ones indicate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Imagen 3">
            <a:extLst>
              <a:ext uri="{FF2B5EF4-FFF2-40B4-BE49-F238E27FC236}">
                <a16:creationId xmlns:a16="http://schemas.microsoft.com/office/drawing/2014/main" id="{1A3ED9CA-85DD-338D-E9E0-C1A8D60FD9AF}"/>
              </a:ext>
            </a:extLst>
          </p:cNvPr>
          <p:cNvPicPr>
            <a:picLocks noChangeAspect="1"/>
          </p:cNvPicPr>
          <p:nvPr/>
        </p:nvPicPr>
        <p:blipFill>
          <a:blip r:embed="rId3"/>
          <a:stretch>
            <a:fillRect/>
          </a:stretch>
        </p:blipFill>
        <p:spPr>
          <a:xfrm>
            <a:off x="2034128" y="3429000"/>
            <a:ext cx="8123744" cy="26873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51560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KSC LC-39A has good logistics aspects, being near railroad and road and relatively far from inhabited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4" name="Imagen 3">
            <a:extLst>
              <a:ext uri="{FF2B5EF4-FFF2-40B4-BE49-F238E27FC236}">
                <a16:creationId xmlns:a16="http://schemas.microsoft.com/office/drawing/2014/main" id="{04C59BB9-F1AF-9D44-EE47-B9E647D7EF00}"/>
              </a:ext>
            </a:extLst>
          </p:cNvPr>
          <p:cNvPicPr>
            <a:picLocks noChangeAspect="1"/>
          </p:cNvPicPr>
          <p:nvPr/>
        </p:nvPicPr>
        <p:blipFill>
          <a:blip r:embed="rId3"/>
          <a:stretch>
            <a:fillRect/>
          </a:stretch>
        </p:blipFill>
        <p:spPr>
          <a:xfrm>
            <a:off x="4007166" y="2646989"/>
            <a:ext cx="4177668" cy="337858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place from where launches are done seems to be a very important factor of success of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Imagen 3">
            <a:extLst>
              <a:ext uri="{FF2B5EF4-FFF2-40B4-BE49-F238E27FC236}">
                <a16:creationId xmlns:a16="http://schemas.microsoft.com/office/drawing/2014/main" id="{55ADAC86-068A-12A4-9585-7205D9643A6C}"/>
              </a:ext>
            </a:extLst>
          </p:cNvPr>
          <p:cNvPicPr>
            <a:picLocks noChangeAspect="1"/>
          </p:cNvPicPr>
          <p:nvPr/>
        </p:nvPicPr>
        <p:blipFill>
          <a:blip r:embed="rId3"/>
          <a:stretch>
            <a:fillRect/>
          </a:stretch>
        </p:blipFill>
        <p:spPr>
          <a:xfrm>
            <a:off x="3231790" y="2763838"/>
            <a:ext cx="5592040" cy="34131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938078"/>
            <a:ext cx="10250586"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dirty="0">
                <a:solidFill>
                  <a:schemeClr val="accent3">
                    <a:lumMod val="25000"/>
                  </a:schemeClr>
                </a:solidFill>
                <a:latin typeface="Abadi" panose="020B0604020104020204" pitchFamily="34" charset="0"/>
              </a:rPr>
              <a:t>The objective is to know if the new company Space Y could compete against Space X answering:</a:t>
            </a:r>
          </a:p>
          <a:p>
            <a:pPr lvl="1" algn="just">
              <a:spcBef>
                <a:spcPts val="1400"/>
              </a:spcBef>
            </a:pPr>
            <a:r>
              <a:rPr lang="en-US" sz="2800" dirty="0">
                <a:solidFill>
                  <a:schemeClr val="accent3">
                    <a:lumMod val="25000"/>
                  </a:schemeClr>
                </a:solidFill>
                <a:latin typeface="Abadi" panose="020B0604020104020204" pitchFamily="34" charset="0"/>
              </a:rPr>
              <a:t>Estimating the total cost of launches by predicting the number of successful landings of the first stage of rockets</a:t>
            </a:r>
          </a:p>
          <a:p>
            <a:pPr lvl="1" algn="just">
              <a:spcBef>
                <a:spcPts val="1400"/>
              </a:spcBef>
            </a:pPr>
            <a:r>
              <a:rPr lang="en-US" sz="2800" dirty="0">
                <a:solidFill>
                  <a:schemeClr val="accent3">
                    <a:lumMod val="25000"/>
                  </a:schemeClr>
                </a:solidFill>
                <a:latin typeface="Abadi" panose="020B0604020104020204" pitchFamily="34" charset="0"/>
              </a:rPr>
              <a:t>Where is the best place in a map to make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with highest launch success ratio is 76.9%.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pic>
        <p:nvPicPr>
          <p:cNvPr id="4" name="Imagen 3">
            <a:extLst>
              <a:ext uri="{FF2B5EF4-FFF2-40B4-BE49-F238E27FC236}">
                <a16:creationId xmlns:a16="http://schemas.microsoft.com/office/drawing/2014/main" id="{A46C891B-7CCF-0682-295D-6EEC14209CEF}"/>
              </a:ext>
            </a:extLst>
          </p:cNvPr>
          <p:cNvPicPr>
            <a:picLocks noChangeAspect="1"/>
          </p:cNvPicPr>
          <p:nvPr/>
        </p:nvPicPr>
        <p:blipFill>
          <a:blip r:embed="rId3"/>
          <a:stretch>
            <a:fillRect/>
          </a:stretch>
        </p:blipFill>
        <p:spPr>
          <a:xfrm>
            <a:off x="3118624" y="2923737"/>
            <a:ext cx="5782387" cy="285158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43310"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Payloads under 6,000kg and FT boosters are the most successful combination.</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Imagen 3">
            <a:extLst>
              <a:ext uri="{FF2B5EF4-FFF2-40B4-BE49-F238E27FC236}">
                <a16:creationId xmlns:a16="http://schemas.microsoft.com/office/drawing/2014/main" id="{D76E87AC-CA2D-53DE-7B90-8434FD75A029}"/>
              </a:ext>
            </a:extLst>
          </p:cNvPr>
          <p:cNvPicPr>
            <a:picLocks noChangeAspect="1"/>
          </p:cNvPicPr>
          <p:nvPr/>
        </p:nvPicPr>
        <p:blipFill>
          <a:blip r:embed="rId3"/>
          <a:stretch>
            <a:fillRect/>
          </a:stretch>
        </p:blipFill>
        <p:spPr>
          <a:xfrm>
            <a:off x="3126969" y="2579110"/>
            <a:ext cx="5938062" cy="344646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746501"/>
            <a:ext cx="10515600"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Four classification models were tested, and their accuracies are plotted beside.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model with the highest classification accuracy is Decision Tree Classifier, which has accuracies over than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D9049DC8-9EA5-F227-E0D2-3D79FC187F18}"/>
              </a:ext>
            </a:extLst>
          </p:cNvPr>
          <p:cNvPicPr>
            <a:picLocks noChangeAspect="1"/>
          </p:cNvPicPr>
          <p:nvPr/>
        </p:nvPicPr>
        <p:blipFill>
          <a:blip r:embed="rId3"/>
          <a:stretch>
            <a:fillRect/>
          </a:stretch>
        </p:blipFill>
        <p:spPr>
          <a:xfrm>
            <a:off x="3768780" y="3429000"/>
            <a:ext cx="3904460" cy="27188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80370" y="1883980"/>
            <a:ext cx="1086494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EA6D9A89-9308-998E-C140-E6DF712D656B}"/>
              </a:ext>
            </a:extLst>
          </p:cNvPr>
          <p:cNvPicPr>
            <a:picLocks noChangeAspect="1"/>
          </p:cNvPicPr>
          <p:nvPr/>
        </p:nvPicPr>
        <p:blipFill>
          <a:blip r:embed="rId3"/>
          <a:stretch>
            <a:fillRect/>
          </a:stretch>
        </p:blipFill>
        <p:spPr>
          <a:xfrm>
            <a:off x="3969625" y="2958401"/>
            <a:ext cx="3596166" cy="290216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6494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Different data sources were analyzed, refining conclusions along the process: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best launch site is KSC LC-39A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Launches above 7,000kg are less risky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Although most of mission outcomes are successful, successful landing outcomes seem to improve over time, according the evolution of processes and rockets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Decision Tree Classifier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an improvement for model tests, it’s important to set a value to “</a:t>
            </a:r>
            <a:r>
              <a:rPr lang="en-US" sz="2200" dirty="0" err="1">
                <a:solidFill>
                  <a:schemeClr val="accent3">
                    <a:lumMod val="25000"/>
                  </a:schemeClr>
                </a:solidFill>
                <a:latin typeface="Abadi" panose="020B0604020104020204" pitchFamily="34" charset="0"/>
              </a:rPr>
              <a:t>np.random.seed</a:t>
            </a:r>
            <a:r>
              <a:rPr lang="en-US" sz="2200" dirty="0">
                <a:solidFill>
                  <a:schemeClr val="accent3">
                    <a:lumMod val="25000"/>
                  </a:schemeClr>
                </a:solidFill>
                <a:latin typeface="Abadi" panose="020B0604020104020204" pitchFamily="34" charset="0"/>
              </a:rPr>
              <a:t>” variable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5468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4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Data from Space X was gotten from 2 sources:</a:t>
            </a:r>
          </a:p>
          <a:p>
            <a:pPr lvl="1">
              <a:lnSpc>
                <a:spcPct val="120000"/>
              </a:lnSpc>
              <a:spcBef>
                <a:spcPts val="1400"/>
              </a:spcBef>
            </a:pPr>
            <a:r>
              <a:rPr lang="en-US" sz="6400" dirty="0">
                <a:solidFill>
                  <a:schemeClr val="bg2">
                    <a:lumMod val="50000"/>
                  </a:schemeClr>
                </a:solidFill>
                <a:latin typeface="Abadi"/>
              </a:rPr>
              <a:t>Space X API</a:t>
            </a:r>
          </a:p>
          <a:p>
            <a:pPr lvl="1">
              <a:lnSpc>
                <a:spcPct val="120000"/>
              </a:lnSpc>
              <a:spcBef>
                <a:spcPts val="1400"/>
              </a:spcBef>
            </a:pPr>
            <a:r>
              <a:rPr lang="en-US" sz="6400" dirty="0" err="1">
                <a:solidFill>
                  <a:schemeClr val="bg2">
                    <a:lumMod val="50000"/>
                  </a:schemeClr>
                </a:solidFill>
                <a:latin typeface="Abadi"/>
              </a:rPr>
              <a:t>WebScraping</a:t>
            </a:r>
            <a:endParaRPr lang="en-US" sz="64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The collected data was enriched by creating a landing label based on available data after summarizing and analyzing features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Data collected until this step was normalized and also divided in training and test sets, and after that, evaluated with four different classification models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from Space X API and from Wikipedia using web scraping technics.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262172" y="2121567"/>
            <a:ext cx="5655331" cy="4225925"/>
          </a:xfrm>
          <a:prstGeom prst="rect">
            <a:avLst/>
          </a:prstGeom>
        </p:spPr>
        <p:txBody>
          <a:bodyPr vert="horz" lIns="91440" tIns="45720" rIns="91440" bIns="45720" rtlCol="0" anchor="t">
            <a:normAutofit/>
          </a:bodyPr>
          <a:lstStyle/>
          <a:p>
            <a:pPr marL="0" indent="0">
              <a:buNone/>
            </a:pPr>
            <a:r>
              <a:rPr lang="en-US" dirty="0"/>
              <a:t>SpaceX offers a public API from where data can be obtained</a:t>
            </a:r>
          </a:p>
          <a:p>
            <a:pPr marL="0" indent="0">
              <a:buNone/>
            </a:pPr>
            <a:endParaRPr lang="en-US" dirty="0"/>
          </a:p>
          <a:p>
            <a:pPr marL="0" indent="0">
              <a:buNone/>
            </a:pPr>
            <a:r>
              <a:rPr lang="en-US" dirty="0"/>
              <a:t>Source code: </a:t>
            </a:r>
          </a:p>
          <a:p>
            <a:r>
              <a:rPr lang="en-US" sz="1200" dirty="0"/>
              <a:t>https://github.com/Wasousky/IBM_Curso/blob/main/Data%20Collection.ipynb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094825D0-A7E1-7F4A-9AAA-E23449E67FE0}"/>
              </a:ext>
            </a:extLst>
          </p:cNvPr>
          <p:cNvPicPr>
            <a:picLocks noChangeAspect="1"/>
          </p:cNvPicPr>
          <p:nvPr/>
        </p:nvPicPr>
        <p:blipFill>
          <a:blip r:embed="rId3"/>
          <a:stretch>
            <a:fillRect/>
          </a:stretch>
        </p:blipFill>
        <p:spPr>
          <a:xfrm>
            <a:off x="7390469" y="1876964"/>
            <a:ext cx="2046069" cy="434942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from Space X can be obtained from Wikipedia by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too.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https://github.com/Wasousky/IBM_Curso/blob/main/Data%20Collection%20Web%20Scraping.ipynb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BDFA19A0-E7A0-6A99-B209-17EAC19BCD0A}"/>
              </a:ext>
            </a:extLst>
          </p:cNvPr>
          <p:cNvPicPr>
            <a:picLocks noChangeAspect="1"/>
          </p:cNvPicPr>
          <p:nvPr/>
        </p:nvPicPr>
        <p:blipFill>
          <a:blip r:embed="rId3"/>
          <a:stretch>
            <a:fillRect/>
          </a:stretch>
        </p:blipFill>
        <p:spPr>
          <a:xfrm>
            <a:off x="6666778" y="1741487"/>
            <a:ext cx="2856058" cy="428408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162</TotalTime>
  <Words>1872</Words>
  <Application>Microsoft Office PowerPoint</Application>
  <PresentationFormat>Panorámica</PresentationFormat>
  <Paragraphs>238</Paragraphs>
  <Slides>47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Miguel Baidal Marco</cp:lastModifiedBy>
  <cp:revision>210</cp:revision>
  <dcterms:created xsi:type="dcterms:W3CDTF">2021-04-29T18:58:34Z</dcterms:created>
  <dcterms:modified xsi:type="dcterms:W3CDTF">2022-11-07T17:04:38Z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